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03" r:id="rId2"/>
    <p:sldId id="504" r:id="rId3"/>
    <p:sldId id="506" r:id="rId4"/>
    <p:sldId id="514" r:id="rId5"/>
    <p:sldId id="511" r:id="rId6"/>
    <p:sldId id="510" r:id="rId7"/>
    <p:sldId id="512" r:id="rId8"/>
    <p:sldId id="508" r:id="rId9"/>
    <p:sldId id="513" r:id="rId10"/>
  </p:sldIdLst>
  <p:sldSz cx="9144000" cy="6858000" type="screen4x3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9900"/>
    <a:srgbClr val="CC6600"/>
    <a:srgbClr val="8817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18" autoAdjust="0"/>
    <p:restoredTop sz="94286" autoAdjust="0"/>
  </p:normalViewPr>
  <p:slideViewPr>
    <p:cSldViewPr>
      <p:cViewPr>
        <p:scale>
          <a:sx n="71" d="100"/>
          <a:sy n="71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0" cy="493713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3713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r">
              <a:defRPr sz="1200"/>
            </a:lvl1pPr>
          </a:lstStyle>
          <a:p>
            <a:fld id="{4D163BA8-C434-49A5-8E0A-0BD38C5B3046}" type="datetimeFigureOut">
              <a:rPr lang="ru-RU" smtClean="0"/>
              <a:t>06.03.2014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7364"/>
            <a:ext cx="2946400" cy="493712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377364"/>
            <a:ext cx="2946400" cy="493712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r">
              <a:defRPr sz="1200"/>
            </a:lvl1pPr>
          </a:lstStyle>
          <a:p>
            <a:fld id="{7A286976-84CA-4256-A130-B4CEF94F0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114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633"/>
          </a:xfrm>
          <a:prstGeom prst="rect">
            <a:avLst/>
          </a:prstGeom>
        </p:spPr>
        <p:txBody>
          <a:bodyPr vert="horz" lIns="92034" tIns="46017" rIns="92034" bIns="4601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60935D2-5371-4652-B425-A0E30F7FA853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34" tIns="46017" rIns="92034" bIns="4601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2034" tIns="46017" rIns="92034" bIns="4601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7316"/>
            <a:ext cx="2945659" cy="493633"/>
          </a:xfrm>
          <a:prstGeom prst="rect">
            <a:avLst/>
          </a:prstGeom>
        </p:spPr>
        <p:txBody>
          <a:bodyPr vert="horz" lIns="92034" tIns="46017" rIns="92034" bIns="4601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738FF63-46BD-4558-82D5-565C8630A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5602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42E6-EE98-4B0F-924F-AD56D2C3DB07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30F86-C9EE-4AA5-B0F4-7E4C5166E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6281-23C4-4125-A985-CCD5E62BFA93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A7828-538A-40A0-ACBE-2C4BEA072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C77F2-594E-4DD7-A066-913593824670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1D7D2-78E1-4157-96A5-51124BBF2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FA464-FAEF-4EB5-93B9-9206A6F1ED1E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A99BA-0E49-403F-91A2-322FB40F5D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8A50B-4FB8-46B3-B276-E6042FD5A250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7CBCA-FFC0-4224-9595-7F820681D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90104-17BD-4D6D-BBA5-38B0536F7C14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83BCC-5FF1-491B-815C-D7414C7B9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675F2-89B6-47FF-91BA-243FEFF77BAC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44169-A0FE-4915-92D6-F52530E75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4E632-2C86-4CA7-BE9B-41F4E8C92A05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36514-9E0C-49BE-9D11-9BCDBF0CA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92867-E7D6-4FEA-B297-75D30D7DBDA6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58764-A813-4ED6-B811-46A93695B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E59B2-5C81-401A-8CE9-14FED53CE1A7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071CA-45E3-440E-B1FB-6AAF7FA39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01AF9-C2C6-456E-928C-5F5A74D603FA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3FA13-3429-44CE-BCAA-901CAB574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5CE2CF-8DE6-4B43-82D4-8936BAF79B4B}" type="datetimeFigureOut">
              <a:rPr lang="ru-RU" smtClean="0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FA7CE4-69E4-4C4F-9489-B014CB1C6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5128" y="980728"/>
            <a:ext cx="7848872" cy="288032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 особенностях формирования федерального перечня на 2014/2015 учебный год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 обеспечении учебниками  в  2014 году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6143625"/>
            <a:ext cx="9144000" cy="741363"/>
            <a:chOff x="0" y="3870"/>
            <a:chExt cx="5760" cy="467"/>
          </a:xfrm>
        </p:grpSpPr>
        <p:pic>
          <p:nvPicPr>
            <p:cNvPr id="5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70"/>
              <a:ext cx="5760" cy="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1383" y="3974"/>
              <a:ext cx="4322" cy="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/>
                  </a:solidFill>
                  <a:latin typeface="+mn-lt"/>
                  <a:cs typeface="Arial" charset="0"/>
                </a:rPr>
                <a:t>Министерство образования и науки Республики Татарстан</a:t>
              </a:r>
            </a:p>
          </p:txBody>
        </p:sp>
      </p:grp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355976" y="4869160"/>
            <a:ext cx="4388024" cy="89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ru-RU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1F31AF95-AD36-4443-9D15-6659910653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4149081"/>
            <a:ext cx="5276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Морозова А.Р., начальник отдела межрегионального сотрудничества,</a:t>
            </a:r>
          </a:p>
          <a:p>
            <a:r>
              <a:rPr lang="ru-RU" dirty="0" smtClean="0"/>
              <a:t>учебно-методического сопровождения образовательного процесса Управления национального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97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5128" y="1268759"/>
            <a:ext cx="7848872" cy="487486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0" y="6143625"/>
            <a:ext cx="9144000" cy="741363"/>
            <a:chOff x="0" y="3870"/>
            <a:chExt cx="5760" cy="467"/>
          </a:xfrm>
        </p:grpSpPr>
        <p:pic>
          <p:nvPicPr>
            <p:cNvPr id="5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70"/>
              <a:ext cx="5760" cy="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1383" y="3974"/>
              <a:ext cx="4322" cy="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/>
                  </a:solidFill>
                  <a:latin typeface="+mn-lt"/>
                  <a:cs typeface="Arial" charset="0"/>
                </a:rPr>
                <a:t>Министерство образования и науки Республики Татарстан</a:t>
              </a:r>
            </a:p>
          </p:txBody>
        </p:sp>
      </p:grp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283968" y="4869160"/>
            <a:ext cx="4388024" cy="89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ru-RU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1F31AF95-AD36-4443-9D15-6659910653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51520" y="116632"/>
            <a:ext cx="856895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Нормативные документы , регулирующие обеспечение образовательных организаций учебниками и учебно-методической  литературой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124744"/>
            <a:ext cx="87129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/>
                <a:ea typeface="Times New Roman"/>
              </a:rPr>
              <a:t>1</a:t>
            </a:r>
            <a:r>
              <a:rPr lang="ru-RU" sz="2000" b="1" dirty="0" smtClean="0">
                <a:latin typeface="Times New Roman"/>
                <a:ea typeface="Times New Roman"/>
              </a:rPr>
              <a:t>. Закон Российской Федерации от 29.12.2012 г. № 279-ФЗ «Об образовании в Российской Федерации», </a:t>
            </a:r>
            <a:r>
              <a:rPr lang="ru-RU" sz="2000" b="1" dirty="0" smtClean="0">
                <a:latin typeface="Times New Roman"/>
              </a:rPr>
              <a:t> ст. 8 ч.10</a:t>
            </a:r>
            <a:r>
              <a:rPr lang="ru-RU" sz="2000" b="1" dirty="0">
                <a:latin typeface="Times New Roman"/>
              </a:rPr>
              <a:t>, </a:t>
            </a:r>
            <a:r>
              <a:rPr lang="ru-RU" sz="2000" b="1" dirty="0" smtClean="0">
                <a:latin typeface="Times New Roman"/>
              </a:rPr>
              <a:t>ст. </a:t>
            </a:r>
            <a:r>
              <a:rPr lang="ru-RU" sz="2000" b="1" dirty="0">
                <a:latin typeface="Times New Roman"/>
              </a:rPr>
              <a:t>14. </a:t>
            </a:r>
            <a:r>
              <a:rPr lang="ru-RU" sz="2000" b="1" dirty="0" smtClean="0">
                <a:latin typeface="Times New Roman"/>
              </a:rPr>
              <a:t> Язык образования, ст</a:t>
            </a:r>
            <a:r>
              <a:rPr lang="ru-RU" sz="2000" b="1" dirty="0">
                <a:latin typeface="Times New Roman"/>
              </a:rPr>
              <a:t>. </a:t>
            </a:r>
            <a:r>
              <a:rPr lang="ru-RU" sz="2000" b="1" dirty="0" smtClean="0">
                <a:latin typeface="Times New Roman"/>
              </a:rPr>
              <a:t>18 Печатные </a:t>
            </a:r>
            <a:r>
              <a:rPr lang="ru-RU" sz="2000" b="1" dirty="0">
                <a:latin typeface="Times New Roman"/>
              </a:rPr>
              <a:t>и электронные образовательные и информационные </a:t>
            </a:r>
            <a:r>
              <a:rPr lang="ru-RU" sz="2000" b="1" dirty="0" smtClean="0">
                <a:latin typeface="Times New Roman"/>
              </a:rPr>
              <a:t>ресурсы</a:t>
            </a:r>
            <a:r>
              <a:rPr lang="ru-RU" sz="2000" b="1" dirty="0">
                <a:latin typeface="Times New Roman"/>
              </a:rPr>
              <a:t>, </a:t>
            </a:r>
            <a:r>
              <a:rPr lang="ru-RU" sz="2000" b="1" dirty="0" smtClean="0">
                <a:latin typeface="Times New Roman"/>
              </a:rPr>
              <a:t>ст.28 Компетенция</a:t>
            </a:r>
            <a:r>
              <a:rPr lang="ru-RU" sz="2000" b="1" dirty="0">
                <a:latin typeface="Times New Roman"/>
              </a:rPr>
              <a:t>, права, обязанности и ответственность образовательной </a:t>
            </a:r>
            <a:r>
              <a:rPr lang="ru-RU" sz="2000" b="1" dirty="0" smtClean="0">
                <a:latin typeface="Times New Roman"/>
              </a:rPr>
              <a:t>организации, </a:t>
            </a:r>
            <a:r>
              <a:rPr lang="ru-RU" sz="2000" b="1" dirty="0" err="1" smtClean="0">
                <a:latin typeface="Times New Roman"/>
              </a:rPr>
              <a:t>п.п</a:t>
            </a:r>
            <a:r>
              <a:rPr lang="ru-RU" sz="2000" b="1" dirty="0" smtClean="0">
                <a:latin typeface="Times New Roman"/>
              </a:rPr>
              <a:t> 2.9.</a:t>
            </a:r>
          </a:p>
          <a:p>
            <a:r>
              <a:rPr lang="ru-RU" sz="2000" b="1" dirty="0">
                <a:latin typeface="Times New Roman"/>
              </a:rPr>
              <a:t>2. </a:t>
            </a:r>
            <a:r>
              <a:rPr lang="ru-RU" sz="2000" b="1" dirty="0" smtClean="0">
                <a:latin typeface="Times New Roman"/>
              </a:rPr>
              <a:t>Приказ МОиН РФ от 05.09.2013 г. №1047 «Об утверждении порядка </a:t>
            </a:r>
            <a:r>
              <a:rPr lang="ru-RU" sz="2000" b="1" dirty="0">
                <a:latin typeface="Times New Roman"/>
              </a:rPr>
              <a:t>формирования федерального </a:t>
            </a:r>
            <a:r>
              <a:rPr lang="ru-RU" sz="2000" b="1" dirty="0" smtClean="0">
                <a:latin typeface="Times New Roman"/>
              </a:rPr>
              <a:t>перечня учебников, рекомендуемых к </a:t>
            </a:r>
            <a:r>
              <a:rPr lang="ru-RU" sz="2000" b="1" dirty="0">
                <a:latin typeface="Times New Roman"/>
              </a:rPr>
              <a:t>использованию …» </a:t>
            </a:r>
            <a:endParaRPr lang="ru-RU" sz="2000" b="1" dirty="0" smtClean="0">
              <a:latin typeface="Times New Roman"/>
            </a:endParaRPr>
          </a:p>
          <a:p>
            <a:r>
              <a:rPr lang="ru-RU" sz="2000" b="1" dirty="0" smtClean="0">
                <a:latin typeface="Times New Roman"/>
              </a:rPr>
              <a:t>3. Приказ </a:t>
            </a:r>
            <a:r>
              <a:rPr lang="ru-RU" sz="2000" b="1" dirty="0">
                <a:latin typeface="Times New Roman"/>
              </a:rPr>
              <a:t>МОиН РФ </a:t>
            </a:r>
            <a:r>
              <a:rPr lang="ru-RU" sz="2000" b="1" dirty="0" smtClean="0">
                <a:latin typeface="Times New Roman"/>
              </a:rPr>
              <a:t> «Об </a:t>
            </a:r>
            <a:r>
              <a:rPr lang="ru-RU" sz="2000" b="1" dirty="0">
                <a:latin typeface="Times New Roman"/>
              </a:rPr>
              <a:t>утверждении </a:t>
            </a:r>
            <a:r>
              <a:rPr lang="ru-RU" sz="2000" b="1" dirty="0" smtClean="0">
                <a:latin typeface="Times New Roman"/>
              </a:rPr>
              <a:t>федерального </a:t>
            </a:r>
            <a:r>
              <a:rPr lang="ru-RU" sz="2000" b="1" dirty="0">
                <a:latin typeface="Times New Roman"/>
              </a:rPr>
              <a:t>перечня учебников, рекомендуемых к использованию </a:t>
            </a:r>
            <a:r>
              <a:rPr lang="ru-RU" sz="2000" b="1" dirty="0" smtClean="0">
                <a:latin typeface="Times New Roman"/>
              </a:rPr>
              <a:t>…» (выйдет 1 апреля </a:t>
            </a:r>
            <a:r>
              <a:rPr lang="ru-RU" sz="2000" b="1" dirty="0" err="1" smtClean="0">
                <a:latin typeface="Times New Roman"/>
              </a:rPr>
              <a:t>т.г</a:t>
            </a:r>
            <a:r>
              <a:rPr lang="ru-RU" sz="2000" b="1" dirty="0" smtClean="0">
                <a:latin typeface="Times New Roman"/>
              </a:rPr>
              <a:t>.)</a:t>
            </a:r>
            <a:endParaRPr lang="ru-RU" sz="2000" b="1" dirty="0" smtClean="0">
              <a:latin typeface="Times New Roman"/>
            </a:endParaRPr>
          </a:p>
          <a:p>
            <a:r>
              <a:rPr lang="ru-RU" sz="2000" b="1" dirty="0" smtClean="0">
                <a:latin typeface="Times New Roman"/>
              </a:rPr>
              <a:t>4.Письмо МОиН РФ от 28.11.2012 г. № ИР-1068/08 «О недопущении на региональном уровне сокращения выбора наименований учебников из федерального перечня </a:t>
            </a:r>
            <a:r>
              <a:rPr lang="ru-RU" sz="2000" b="1" dirty="0" smtClean="0">
                <a:latin typeface="Times New Roman"/>
              </a:rPr>
              <a:t>учебников»</a:t>
            </a:r>
            <a:endParaRPr lang="ru-RU" sz="2000" b="1" dirty="0" smtClean="0">
              <a:latin typeface="Times New Roman"/>
            </a:endParaRPr>
          </a:p>
          <a:p>
            <a:r>
              <a:rPr lang="ru-RU" sz="2000" b="1" dirty="0" smtClean="0">
                <a:latin typeface="Times New Roman"/>
              </a:rPr>
              <a:t>5. Постановление КМ РТ от </a:t>
            </a:r>
            <a:r>
              <a:rPr lang="ru-RU" sz="2000" b="1" dirty="0" smtClean="0">
                <a:latin typeface="Times New Roman"/>
              </a:rPr>
              <a:t>31.12.2013 </a:t>
            </a:r>
            <a:r>
              <a:rPr lang="ru-RU" sz="2000" b="1" dirty="0" smtClean="0">
                <a:latin typeface="Times New Roman"/>
              </a:rPr>
              <a:t>г. №1115  «Об утверждении Порядка обеспечения в РТ муниципальных и государственных ОО РТ учебниками и учебными пособиями …»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08293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0" y="6143625"/>
            <a:ext cx="9144000" cy="741363"/>
            <a:chOff x="0" y="3870"/>
            <a:chExt cx="5760" cy="467"/>
          </a:xfrm>
        </p:grpSpPr>
        <p:pic>
          <p:nvPicPr>
            <p:cNvPr id="17413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70"/>
              <a:ext cx="5760" cy="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383" y="3974"/>
              <a:ext cx="4322" cy="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/>
                  </a:solidFill>
                  <a:latin typeface="+mn-lt"/>
                  <a:cs typeface="Arial" charset="0"/>
                </a:rPr>
                <a:t>Министерство образования и науки Республики Татарстан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115616" y="121342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/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1F31AF95-AD36-4443-9D15-6659910653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Особенности </a:t>
            </a:r>
            <a:r>
              <a:rPr lang="ru-RU" sz="2000" b="1" dirty="0">
                <a:latin typeface="Times New Roman"/>
                <a:ea typeface="Times New Roman"/>
              </a:rPr>
              <a:t>федерального перечня на 2014/2015 учебный </a:t>
            </a:r>
            <a:r>
              <a:rPr lang="ru-RU" sz="2000" b="1" dirty="0" smtClean="0">
                <a:latin typeface="Times New Roman"/>
                <a:ea typeface="Times New Roman"/>
              </a:rPr>
              <a:t>год:</a:t>
            </a:r>
          </a:p>
          <a:p>
            <a:pPr marL="342900" indent="-34290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b="1" dirty="0" smtClean="0">
                <a:latin typeface="Times New Roman"/>
                <a:ea typeface="Times New Roman"/>
              </a:rPr>
              <a:t> состоит </a:t>
            </a:r>
            <a:r>
              <a:rPr lang="ru-RU" sz="2000" b="1" dirty="0">
                <a:latin typeface="Times New Roman"/>
                <a:ea typeface="Times New Roman"/>
              </a:rPr>
              <a:t>только из </a:t>
            </a:r>
            <a:r>
              <a:rPr lang="ru-RU" sz="2000" b="1" dirty="0" smtClean="0">
                <a:latin typeface="Times New Roman"/>
                <a:ea typeface="Times New Roman"/>
              </a:rPr>
              <a:t>рекомендованных учебников, </a:t>
            </a:r>
            <a:r>
              <a:rPr lang="ru-RU" sz="2000" b="1" dirty="0">
                <a:latin typeface="Times New Roman"/>
                <a:ea typeface="Times New Roman"/>
              </a:rPr>
              <a:t>соответствующих ФГОС</a:t>
            </a:r>
            <a:r>
              <a:rPr lang="ru-RU" sz="2000" b="1" dirty="0" smtClean="0">
                <a:latin typeface="Times New Roman"/>
                <a:ea typeface="Times New Roman"/>
              </a:rPr>
              <a:t>.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pPr marL="342900" indent="-342900" algn="just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b="1" dirty="0">
                <a:latin typeface="Times New Roman"/>
                <a:ea typeface="Times New Roman"/>
              </a:rPr>
              <a:t>с</a:t>
            </a:r>
            <a:r>
              <a:rPr lang="ru-RU" sz="2000" b="1" dirty="0" smtClean="0">
                <a:latin typeface="Times New Roman"/>
                <a:ea typeface="Times New Roman"/>
              </a:rPr>
              <a:t>писка </a:t>
            </a:r>
            <a:r>
              <a:rPr lang="ru-RU" sz="2000" b="1" dirty="0" smtClean="0">
                <a:latin typeface="Times New Roman"/>
                <a:ea typeface="Times New Roman"/>
              </a:rPr>
              <a:t>допущенных учебников и учебников, соответствующих ФК в нем не будет.</a:t>
            </a:r>
            <a:endParaRPr lang="ru-RU" sz="2000" b="1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В  ФП </a:t>
            </a:r>
            <a:r>
              <a:rPr lang="ru-RU" sz="2000" b="1" dirty="0" smtClean="0">
                <a:latin typeface="Times New Roman"/>
                <a:ea typeface="Times New Roman"/>
              </a:rPr>
              <a:t>на 2014/2015 год вероятно не войдут некоторые учебники, </a:t>
            </a:r>
            <a:r>
              <a:rPr lang="ru-RU" sz="2000" b="1" dirty="0">
                <a:latin typeface="Times New Roman"/>
                <a:ea typeface="Times New Roman"/>
              </a:rPr>
              <a:t>которые широко используются в школах республики. </a:t>
            </a:r>
            <a:r>
              <a:rPr lang="ru-RU" sz="2000" b="1" dirty="0" smtClean="0">
                <a:latin typeface="Times New Roman"/>
                <a:ea typeface="Times New Roman"/>
              </a:rPr>
              <a:t> По </a:t>
            </a:r>
            <a:r>
              <a:rPr lang="ru-RU" sz="2000" b="1" dirty="0">
                <a:latin typeface="Times New Roman"/>
                <a:ea typeface="Times New Roman"/>
              </a:rPr>
              <a:t>итогам заседания Научно-методического совета </a:t>
            </a:r>
            <a:r>
              <a:rPr lang="ru-RU" sz="2000" b="1" dirty="0" err="1">
                <a:latin typeface="Times New Roman"/>
                <a:ea typeface="Times New Roman"/>
              </a:rPr>
              <a:t>Минобрнауки</a:t>
            </a:r>
            <a:r>
              <a:rPr lang="ru-RU" sz="2000" b="1" dirty="0">
                <a:latin typeface="Times New Roman"/>
                <a:ea typeface="Times New Roman"/>
              </a:rPr>
              <a:t> России </a:t>
            </a:r>
            <a:r>
              <a:rPr lang="ru-RU" sz="2000" b="1" dirty="0" smtClean="0">
                <a:latin typeface="Times New Roman"/>
                <a:ea typeface="Times New Roman"/>
              </a:rPr>
              <a:t> </a:t>
            </a:r>
            <a:r>
              <a:rPr lang="ru-RU" sz="2000" b="1" dirty="0" smtClean="0">
                <a:latin typeface="Times New Roman"/>
                <a:ea typeface="Times New Roman"/>
              </a:rPr>
              <a:t>(по </a:t>
            </a:r>
            <a:r>
              <a:rPr lang="ru-RU" sz="2000" b="1" dirty="0" smtClean="0">
                <a:latin typeface="Times New Roman"/>
                <a:ea typeface="Times New Roman"/>
              </a:rPr>
              <a:t>предварительной </a:t>
            </a:r>
            <a:r>
              <a:rPr lang="ru-RU" sz="2000" b="1" dirty="0" smtClean="0">
                <a:latin typeface="Times New Roman"/>
                <a:ea typeface="Times New Roman"/>
              </a:rPr>
              <a:t>информации) </a:t>
            </a:r>
            <a:r>
              <a:rPr lang="ru-RU" sz="2000" b="1" dirty="0" smtClean="0">
                <a:latin typeface="Times New Roman"/>
                <a:ea typeface="Times New Roman"/>
              </a:rPr>
              <a:t>в </a:t>
            </a:r>
            <a:r>
              <a:rPr lang="ru-RU" sz="2000" b="1" dirty="0">
                <a:latin typeface="Times New Roman"/>
                <a:ea typeface="Times New Roman"/>
              </a:rPr>
              <a:t>федеральный </a:t>
            </a:r>
            <a:r>
              <a:rPr lang="ru-RU" sz="2000" b="1" dirty="0" smtClean="0">
                <a:latin typeface="Times New Roman"/>
                <a:ea typeface="Times New Roman"/>
              </a:rPr>
              <a:t>перечень </a:t>
            </a:r>
            <a:r>
              <a:rPr lang="ru-RU" sz="2000" b="1" dirty="0">
                <a:latin typeface="Times New Roman"/>
                <a:ea typeface="Times New Roman"/>
              </a:rPr>
              <a:t>не войдут учебники </a:t>
            </a:r>
            <a:r>
              <a:rPr lang="ru-RU" sz="2000" b="1" dirty="0" smtClean="0">
                <a:latin typeface="Times New Roman"/>
                <a:ea typeface="Times New Roman"/>
              </a:rPr>
              <a:t>следующих издательств:</a:t>
            </a:r>
            <a:endParaRPr lang="ru-RU" sz="2000" b="1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1. ИД </a:t>
            </a:r>
            <a:r>
              <a:rPr lang="ru-RU" sz="2000" b="1" dirty="0">
                <a:latin typeface="Times New Roman"/>
                <a:ea typeface="Times New Roman"/>
              </a:rPr>
              <a:t>«Федоров</a:t>
            </a:r>
            <a:r>
              <a:rPr lang="ru-RU" sz="2000" b="1" dirty="0" smtClean="0">
                <a:latin typeface="Times New Roman"/>
                <a:ea typeface="Times New Roman"/>
              </a:rPr>
              <a:t>» (Система </a:t>
            </a:r>
            <a:r>
              <a:rPr lang="ru-RU" sz="2000" b="1" dirty="0" err="1" smtClean="0">
                <a:latin typeface="Times New Roman"/>
                <a:ea typeface="Times New Roman"/>
              </a:rPr>
              <a:t>Занкова</a:t>
            </a:r>
            <a:r>
              <a:rPr lang="ru-RU" sz="2000" b="1" dirty="0" smtClean="0">
                <a:latin typeface="Times New Roman"/>
                <a:ea typeface="Times New Roman"/>
              </a:rPr>
              <a:t>)</a:t>
            </a:r>
            <a:endParaRPr lang="ru-RU" sz="2000" b="1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2. </a:t>
            </a:r>
            <a:r>
              <a:rPr lang="ru-RU" sz="2000" b="1" dirty="0" err="1" smtClean="0">
                <a:latin typeface="Times New Roman"/>
                <a:ea typeface="Times New Roman"/>
              </a:rPr>
              <a:t>Баласс</a:t>
            </a:r>
            <a:r>
              <a:rPr lang="ru-RU" sz="2000" b="1" dirty="0" smtClean="0">
                <a:latin typeface="Times New Roman"/>
                <a:ea typeface="Times New Roman"/>
              </a:rPr>
              <a:t> (УМК «Школа 2100»)</a:t>
            </a:r>
            <a:endParaRPr lang="ru-RU" sz="2000" b="1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3. </a:t>
            </a:r>
            <a:r>
              <a:rPr lang="ru-RU" sz="2000" b="1" dirty="0" err="1" smtClean="0">
                <a:latin typeface="Times New Roman"/>
                <a:ea typeface="Times New Roman"/>
              </a:rPr>
              <a:t>Ювента</a:t>
            </a:r>
            <a:r>
              <a:rPr lang="ru-RU" sz="2000" b="1" dirty="0" smtClean="0">
                <a:latin typeface="Times New Roman"/>
                <a:ea typeface="Times New Roman"/>
              </a:rPr>
              <a:t> </a:t>
            </a:r>
            <a:r>
              <a:rPr lang="ru-RU" sz="2000" b="1" dirty="0">
                <a:latin typeface="Times New Roman"/>
                <a:ea typeface="Times New Roman"/>
              </a:rPr>
              <a:t>(</a:t>
            </a:r>
            <a:r>
              <a:rPr lang="ru-RU" sz="2000" b="1" dirty="0" err="1">
                <a:latin typeface="Times New Roman"/>
                <a:ea typeface="Times New Roman"/>
              </a:rPr>
              <a:t>Петерсон</a:t>
            </a:r>
            <a:r>
              <a:rPr lang="ru-RU" sz="2000" b="1" dirty="0">
                <a:latin typeface="Times New Roman"/>
                <a:ea typeface="Times New Roman"/>
              </a:rPr>
              <a:t>)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4. Титул </a:t>
            </a:r>
            <a:r>
              <a:rPr lang="ru-RU" sz="2000" b="1" dirty="0">
                <a:latin typeface="Times New Roman"/>
                <a:ea typeface="Times New Roman"/>
              </a:rPr>
              <a:t>(линии Кауфман и </a:t>
            </a:r>
            <a:r>
              <a:rPr lang="ru-RU" sz="2000" b="1" dirty="0" err="1">
                <a:latin typeface="Times New Roman"/>
                <a:ea typeface="Times New Roman"/>
              </a:rPr>
              <a:t>Биболетовой</a:t>
            </a:r>
            <a:r>
              <a:rPr lang="ru-RU" sz="2000" b="1" dirty="0">
                <a:latin typeface="Times New Roman"/>
                <a:ea typeface="Times New Roman"/>
              </a:rPr>
              <a:t>)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5. Мнемозина (большая часть учебников)</a:t>
            </a:r>
            <a:endParaRPr lang="ru-RU" sz="2000" b="1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6. Русское </a:t>
            </a:r>
            <a:r>
              <a:rPr lang="ru-RU" sz="2000" b="1" dirty="0">
                <a:latin typeface="Times New Roman"/>
                <a:ea typeface="Times New Roman"/>
              </a:rPr>
              <a:t>слово ( </a:t>
            </a:r>
            <a:r>
              <a:rPr lang="ru-RU" sz="2000" b="1" dirty="0" smtClean="0">
                <a:latin typeface="Times New Roman"/>
                <a:ea typeface="Times New Roman"/>
              </a:rPr>
              <a:t>частично)</a:t>
            </a:r>
            <a:endParaRPr lang="ru-RU" sz="2000" b="1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6795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0" y="6143625"/>
            <a:ext cx="9144000" cy="741363"/>
            <a:chOff x="0" y="3870"/>
            <a:chExt cx="5760" cy="467"/>
          </a:xfrm>
        </p:grpSpPr>
        <p:pic>
          <p:nvPicPr>
            <p:cNvPr id="17413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70"/>
              <a:ext cx="5760" cy="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383" y="3974"/>
              <a:ext cx="4322" cy="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/>
                  </a:solidFill>
                  <a:latin typeface="+mn-lt"/>
                  <a:cs typeface="Arial" charset="0"/>
                </a:rPr>
                <a:t>Министерство образования и науки Республики Татарстан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115616" y="121342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Структура федерального перечня учебников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213425"/>
            <a:ext cx="8568952" cy="4735856"/>
          </a:xfrm>
        </p:spPr>
        <p:txBody>
          <a:bodyPr/>
          <a:lstStyle/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Федеральный перечень учебников состоит из 3-х частей: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     1 часть - учебники, рекомендуемые к  использованию  при   реализации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обязательной части основной образовательной программы;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     2 часть - учебники, рекомендуемые к  использованию  при   реализации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части  основной  образовательной  программы,  формируемой     участниками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образовательных отношений;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     3  часть  -   учебники,   обеспечивающие   учет       региональных и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этнокультурных особенностей субъектов Российской  Федерации,   реализацию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прав граждан на получение образования на родном языке  из  числа   языков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народов Российской Федерации, изучение родного  языка  из  числа   языков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народов Российской Федерации и литературы народов России на родном языке.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     Каждая часть состоит из 3 разделов:</a:t>
            </a:r>
          </a:p>
          <a:p>
            <a:pPr indent="-74613" algn="just">
              <a:spcBef>
                <a:spcPct val="0"/>
              </a:spcBef>
              <a:spcAft>
                <a:spcPts val="0"/>
              </a:spcAft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     начальное общее образование;</a:t>
            </a:r>
          </a:p>
          <a:p>
            <a:pPr indent="-74613" algn="just">
              <a:spcBef>
                <a:spcPct val="0"/>
              </a:spcBef>
              <a:spcAft>
                <a:spcPts val="0"/>
              </a:spcAft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     основное общее образование;</a:t>
            </a:r>
          </a:p>
          <a:p>
            <a:pPr indent="-74613" algn="just">
              <a:spcBef>
                <a:spcPct val="0"/>
              </a:spcBef>
              <a:spcAft>
                <a:spcPts val="0"/>
              </a:spcAft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     среднее общее образование.</a:t>
            </a:r>
          </a:p>
          <a:p>
            <a:pPr marL="0" lvl="0" indent="0" algn="just"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Times New Roman"/>
              </a:rPr>
              <a:t>     Разделы состоят из подразделов по наименованию предметных областей.</a:t>
            </a:r>
          </a:p>
          <a:p>
            <a:endParaRPr lang="ru-RU" dirty="0"/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31AF95-AD36-4443-9D15-6659910653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21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0" y="6143625"/>
            <a:ext cx="9144000" cy="741363"/>
            <a:chOff x="0" y="3870"/>
            <a:chExt cx="5760" cy="467"/>
          </a:xfrm>
        </p:grpSpPr>
        <p:pic>
          <p:nvPicPr>
            <p:cNvPr id="17413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70"/>
              <a:ext cx="5760" cy="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383" y="3974"/>
              <a:ext cx="4322" cy="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/>
                  </a:solidFill>
                  <a:latin typeface="+mn-lt"/>
                  <a:cs typeface="Arial" charset="0"/>
                </a:rPr>
                <a:t>Министерство образования и науки Республики Татарстан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115616" y="121342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/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1F31AF95-AD36-4443-9D15-6659910653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332656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Заказ отделов (управлений) образования муниципальных районов республики на учебники федерального перечня </a:t>
            </a:r>
            <a:r>
              <a:rPr lang="ru-RU" sz="2000" b="1" dirty="0" smtClean="0">
                <a:latin typeface="Times New Roman"/>
                <a:ea typeface="Times New Roman"/>
              </a:rPr>
              <a:t>будет </a:t>
            </a:r>
            <a:r>
              <a:rPr lang="ru-RU" sz="2000" b="1" dirty="0">
                <a:latin typeface="Times New Roman"/>
                <a:ea typeface="Times New Roman"/>
              </a:rPr>
              <a:t>уточняться и корректироваться в соответствии с </a:t>
            </a:r>
            <a:r>
              <a:rPr lang="ru-RU" sz="2000" b="1" dirty="0" smtClean="0">
                <a:latin typeface="Times New Roman"/>
                <a:ea typeface="Times New Roman"/>
              </a:rPr>
              <a:t>федеральным перечнем </a:t>
            </a:r>
            <a:r>
              <a:rPr lang="ru-RU" sz="2000" b="1" dirty="0">
                <a:latin typeface="Times New Roman"/>
                <a:ea typeface="Times New Roman"/>
              </a:rPr>
              <a:t>на 2014/2015 учебный год</a:t>
            </a:r>
            <a:r>
              <a:rPr lang="ru-RU" sz="2000" b="1" dirty="0" smtClean="0">
                <a:latin typeface="Times New Roman"/>
                <a:ea typeface="Times New Roman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Проект ФП на 2014/2015 учебный год ожидается к 3-ей декаде марта, утвержденный перечень должен выйти 1 апреля </a:t>
            </a:r>
            <a:r>
              <a:rPr lang="ru-RU" sz="2000" b="1" dirty="0" err="1" smtClean="0">
                <a:latin typeface="Times New Roman"/>
                <a:ea typeface="Times New Roman"/>
              </a:rPr>
              <a:t>т.г</a:t>
            </a:r>
            <a:r>
              <a:rPr lang="ru-RU" sz="2000" b="1" dirty="0" smtClean="0">
                <a:latin typeface="Times New Roman"/>
                <a:ea typeface="Times New Roman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Министерством планируются закупки учебников:</a:t>
            </a:r>
          </a:p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000" b="1" dirty="0" smtClean="0">
                <a:latin typeface="Times New Roman"/>
                <a:ea typeface="Times New Roman"/>
              </a:rPr>
              <a:t>По всем предметам БУП для учащихся 4 класса полностью, за вычетом количества учебников, закупленных в 2013 году для опережающего введения ФГОС</a:t>
            </a:r>
          </a:p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000" b="1" dirty="0" smtClean="0">
                <a:latin typeface="Times New Roman"/>
                <a:ea typeface="Times New Roman"/>
              </a:rPr>
              <a:t>Для 5, 6, 7 классов для продолжения ФГОС (частично по контингенту учащихся, участвующих в опережающем введении </a:t>
            </a:r>
            <a:r>
              <a:rPr lang="ru-RU" sz="2000" b="1" dirty="0" smtClean="0">
                <a:latin typeface="Times New Roman"/>
                <a:ea typeface="Times New Roman"/>
              </a:rPr>
              <a:t>ФГОС)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000" b="1" dirty="0" smtClean="0">
                <a:latin typeface="Times New Roman"/>
                <a:ea typeface="Times New Roman"/>
              </a:rPr>
              <a:t>Для остальных классов </a:t>
            </a:r>
            <a:r>
              <a:rPr lang="ru-RU" sz="2000" b="1" dirty="0" smtClean="0">
                <a:latin typeface="Times New Roman"/>
                <a:ea typeface="Times New Roman"/>
              </a:rPr>
              <a:t> - частично </a:t>
            </a:r>
            <a:r>
              <a:rPr lang="ru-RU" sz="2000" b="1" dirty="0" smtClean="0">
                <a:latin typeface="Times New Roman"/>
                <a:ea typeface="Times New Roman"/>
              </a:rPr>
              <a:t>для обеспечения острой потребности в недостающих учебниках (по конкретным предметам информация в муниципальных районах есть)</a:t>
            </a:r>
            <a:endParaRPr lang="ru-RU" sz="2000" b="1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488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0" y="6143625"/>
            <a:ext cx="9144000" cy="741363"/>
            <a:chOff x="0" y="3870"/>
            <a:chExt cx="5760" cy="467"/>
          </a:xfrm>
        </p:grpSpPr>
        <p:pic>
          <p:nvPicPr>
            <p:cNvPr id="17413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70"/>
              <a:ext cx="5760" cy="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383" y="3974"/>
              <a:ext cx="4322" cy="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/>
                  </a:solidFill>
                  <a:latin typeface="+mn-lt"/>
                  <a:cs typeface="Arial" charset="0"/>
                </a:rPr>
                <a:t>Министерство образования и науки Республики Татарстан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115616" y="121342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/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1F31AF95-AD36-4443-9D15-6659910653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332656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1" dirty="0" smtClean="0">
                <a:latin typeface="Times New Roman"/>
                <a:ea typeface="Times New Roman"/>
              </a:rPr>
              <a:t>Для </a:t>
            </a:r>
            <a:r>
              <a:rPr lang="ru-RU" b="1" dirty="0">
                <a:latin typeface="Times New Roman"/>
                <a:ea typeface="Times New Roman"/>
              </a:rPr>
              <a:t>полного </a:t>
            </a:r>
            <a:r>
              <a:rPr lang="ru-RU" b="1" dirty="0" smtClean="0">
                <a:latin typeface="Times New Roman"/>
                <a:ea typeface="Times New Roman"/>
              </a:rPr>
              <a:t>обеспечения в 2014/2015 учебном году учебной </a:t>
            </a:r>
            <a:r>
              <a:rPr lang="ru-RU" b="1" dirty="0">
                <a:latin typeface="Times New Roman"/>
                <a:ea typeface="Times New Roman"/>
              </a:rPr>
              <a:t>литературой </a:t>
            </a:r>
            <a:r>
              <a:rPr lang="ru-RU" b="1" dirty="0" smtClean="0">
                <a:latin typeface="Times New Roman"/>
                <a:ea typeface="Times New Roman"/>
              </a:rPr>
              <a:t>необходимо:</a:t>
            </a:r>
          </a:p>
          <a:p>
            <a:pPr marL="342900" indent="-342900" algn="just">
              <a:spcAft>
                <a:spcPts val="0"/>
              </a:spcAft>
              <a:buAutoNum type="arabicPeriod"/>
            </a:pPr>
            <a:r>
              <a:rPr lang="ru-RU" b="1" dirty="0" smtClean="0">
                <a:latin typeface="Times New Roman"/>
                <a:ea typeface="Times New Roman"/>
              </a:rPr>
              <a:t>Использовать </a:t>
            </a:r>
            <a:r>
              <a:rPr lang="ru-RU" b="1" dirty="0">
                <a:latin typeface="Times New Roman"/>
                <a:ea typeface="Times New Roman"/>
              </a:rPr>
              <a:t>все имеющиеся в фондах школьных библиотек учебники, </a:t>
            </a:r>
            <a:r>
              <a:rPr lang="ru-RU" b="1" dirty="0" smtClean="0">
                <a:latin typeface="Times New Roman"/>
                <a:ea typeface="Times New Roman"/>
              </a:rPr>
              <a:t>закупленные ранее, соответствующие действующим  </a:t>
            </a:r>
            <a:r>
              <a:rPr lang="ru-RU" b="1" dirty="0">
                <a:latin typeface="Times New Roman"/>
                <a:ea typeface="Times New Roman"/>
              </a:rPr>
              <a:t>стандартам, независимо какого они автора и издательства</a:t>
            </a:r>
            <a:r>
              <a:rPr lang="ru-RU" b="1" dirty="0" smtClean="0">
                <a:latin typeface="Times New Roman"/>
                <a:ea typeface="Times New Roman"/>
              </a:rPr>
              <a:t>. </a:t>
            </a:r>
          </a:p>
          <a:p>
            <a:pPr marL="342900" indent="-342900" algn="just">
              <a:spcAft>
                <a:spcPts val="0"/>
              </a:spcAft>
              <a:buAutoNum type="arabicPeriod"/>
            </a:pPr>
            <a:r>
              <a:rPr lang="ru-RU" b="1" dirty="0" smtClean="0">
                <a:latin typeface="Times New Roman"/>
                <a:ea typeface="Times New Roman"/>
              </a:rPr>
              <a:t>Организовать в районе работу </a:t>
            </a:r>
            <a:r>
              <a:rPr lang="ru-RU" b="1" dirty="0">
                <a:latin typeface="Times New Roman"/>
                <a:ea typeface="Times New Roman"/>
              </a:rPr>
              <a:t>по обмену и перераспределению имеющихся фондов учебников в соответствии с новым порядком формирования федерального </a:t>
            </a:r>
            <a:r>
              <a:rPr lang="ru-RU" b="1" dirty="0" smtClean="0">
                <a:latin typeface="Times New Roman"/>
                <a:ea typeface="Times New Roman"/>
              </a:rPr>
              <a:t>перечня. Учебники, соответствующие ФК (стандарты 1-го поколения) </a:t>
            </a:r>
            <a:r>
              <a:rPr lang="ru-RU" b="1" dirty="0">
                <a:latin typeface="Times New Roman"/>
                <a:ea typeface="Times New Roman"/>
              </a:rPr>
              <a:t>передать </a:t>
            </a:r>
            <a:r>
              <a:rPr lang="ru-RU" b="1" dirty="0" smtClean="0">
                <a:latin typeface="Times New Roman"/>
                <a:ea typeface="Times New Roman"/>
              </a:rPr>
              <a:t>одним школам</a:t>
            </a:r>
            <a:r>
              <a:rPr lang="ru-RU" b="1" dirty="0">
                <a:latin typeface="Times New Roman"/>
                <a:ea typeface="Times New Roman"/>
              </a:rPr>
              <a:t>, </a:t>
            </a:r>
            <a:r>
              <a:rPr lang="ru-RU" b="1" dirty="0" smtClean="0">
                <a:latin typeface="Times New Roman"/>
                <a:ea typeface="Times New Roman"/>
              </a:rPr>
              <a:t>для обеспечения недостающим количеством по контингенту обучающихся. Для передающих организаций (желательно  это гимназии, лицеи, ОО с углубленным изучением отдельных предметов) сделать заказ на </a:t>
            </a:r>
            <a:r>
              <a:rPr lang="ru-RU" b="1" dirty="0">
                <a:latin typeface="Times New Roman"/>
                <a:ea typeface="Times New Roman"/>
              </a:rPr>
              <a:t>недостающие учебники </a:t>
            </a:r>
            <a:r>
              <a:rPr lang="ru-RU" b="1" dirty="0" smtClean="0">
                <a:latin typeface="Times New Roman"/>
                <a:ea typeface="Times New Roman"/>
              </a:rPr>
              <a:t>в соответствии с ФГОС. Это позволит экономно расходовать бюджетные средства и полнее обеспечить учебниками.</a:t>
            </a:r>
            <a:endParaRPr lang="ru-RU" b="1" dirty="0">
              <a:latin typeface="Times New Roman"/>
              <a:ea typeface="Times New Roman"/>
            </a:endParaRPr>
          </a:p>
          <a:p>
            <a:pPr marL="342900" indent="-342900" algn="just">
              <a:spcAft>
                <a:spcPts val="0"/>
              </a:spcAft>
              <a:buFontTx/>
              <a:buAutoNum type="arabicPeriod"/>
            </a:pPr>
            <a:r>
              <a:rPr lang="ru-RU" b="1" dirty="0" smtClean="0">
                <a:latin typeface="Times New Roman"/>
                <a:ea typeface="Times New Roman"/>
              </a:rPr>
              <a:t> </a:t>
            </a:r>
            <a:r>
              <a:rPr lang="ru-RU" b="1" dirty="0">
                <a:latin typeface="Times New Roman"/>
                <a:ea typeface="Times New Roman"/>
              </a:rPr>
              <a:t>Организовать обмен излишками </a:t>
            </a:r>
            <a:r>
              <a:rPr lang="ru-RU" b="1" dirty="0" smtClean="0">
                <a:latin typeface="Times New Roman"/>
                <a:ea typeface="Times New Roman"/>
              </a:rPr>
              <a:t>между муниципальными районами через информационную систему ЭФУЛ с </a:t>
            </a:r>
            <a:r>
              <a:rPr lang="ru-RU" b="1" dirty="0">
                <a:latin typeface="Times New Roman"/>
                <a:ea typeface="Times New Roman"/>
              </a:rPr>
              <a:t>учетом </a:t>
            </a:r>
            <a:r>
              <a:rPr lang="ru-RU" b="1" dirty="0" smtClean="0">
                <a:latin typeface="Times New Roman"/>
                <a:ea typeface="Times New Roman"/>
              </a:rPr>
              <a:t>недостающих </a:t>
            </a:r>
            <a:r>
              <a:rPr lang="ru-RU" b="1" dirty="0" smtClean="0">
                <a:latin typeface="Times New Roman"/>
                <a:ea typeface="Times New Roman"/>
              </a:rPr>
              <a:t>учебников по </a:t>
            </a:r>
            <a:r>
              <a:rPr lang="ru-RU" b="1" dirty="0" smtClean="0">
                <a:latin typeface="Times New Roman"/>
                <a:ea typeface="Times New Roman"/>
              </a:rPr>
              <a:t>ФК </a:t>
            </a:r>
            <a:r>
              <a:rPr lang="ru-RU" b="1" dirty="0" smtClean="0">
                <a:latin typeface="Times New Roman"/>
                <a:ea typeface="Times New Roman"/>
              </a:rPr>
              <a:t>и закупки новых. </a:t>
            </a:r>
            <a:endParaRPr lang="ru-RU" b="1" dirty="0">
              <a:latin typeface="Times New Roman"/>
              <a:ea typeface="Times New Roman"/>
            </a:endParaRPr>
          </a:p>
          <a:p>
            <a:pPr marL="342900" indent="-342900" algn="just">
              <a:spcAft>
                <a:spcPts val="0"/>
              </a:spcAft>
              <a:buAutoNum type="arabicPeriod"/>
            </a:pPr>
            <a:r>
              <a:rPr lang="ru-RU" b="1" dirty="0" smtClean="0">
                <a:latin typeface="Times New Roman"/>
                <a:ea typeface="Times New Roman"/>
              </a:rPr>
              <a:t>Соответственно </a:t>
            </a:r>
            <a:r>
              <a:rPr lang="ru-RU" b="1" dirty="0">
                <a:latin typeface="Times New Roman"/>
                <a:ea typeface="Times New Roman"/>
              </a:rPr>
              <a:t>в мае </a:t>
            </a:r>
            <a:r>
              <a:rPr lang="ru-RU" b="1" dirty="0" smtClean="0">
                <a:latin typeface="Times New Roman"/>
                <a:ea typeface="Times New Roman"/>
              </a:rPr>
              <a:t>фонды должны быть скорректированы с учетом имеющихся и перераспределенных учебников, так, чтобы 1 </a:t>
            </a:r>
            <a:r>
              <a:rPr lang="ru-RU" b="1" dirty="0">
                <a:latin typeface="Times New Roman"/>
                <a:ea typeface="Times New Roman"/>
              </a:rPr>
              <a:t>сентября</a:t>
            </a:r>
            <a:r>
              <a:rPr lang="ru-RU" b="1" dirty="0" smtClean="0">
                <a:latin typeface="Times New Roman"/>
                <a:ea typeface="Times New Roman"/>
              </a:rPr>
              <a:t> не стоял </a:t>
            </a:r>
            <a:r>
              <a:rPr lang="ru-RU" b="1" dirty="0" smtClean="0">
                <a:latin typeface="Times New Roman"/>
                <a:ea typeface="Times New Roman"/>
              </a:rPr>
              <a:t>вопрос по поиску  недостающих </a:t>
            </a:r>
            <a:r>
              <a:rPr lang="ru-RU" b="1" dirty="0" smtClean="0">
                <a:latin typeface="Times New Roman"/>
                <a:ea typeface="Times New Roman"/>
              </a:rPr>
              <a:t>учебников и обмену излишками.</a:t>
            </a:r>
            <a:endParaRPr lang="ru-RU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5801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0" y="6143625"/>
            <a:ext cx="9144000" cy="741363"/>
            <a:chOff x="0" y="3870"/>
            <a:chExt cx="5760" cy="467"/>
          </a:xfrm>
        </p:grpSpPr>
        <p:pic>
          <p:nvPicPr>
            <p:cNvPr id="17413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70"/>
              <a:ext cx="5760" cy="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383" y="3974"/>
              <a:ext cx="4322" cy="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/>
                  </a:solidFill>
                  <a:latin typeface="+mn-lt"/>
                  <a:cs typeface="Arial" charset="0"/>
                </a:rPr>
                <a:t>Министерство образования и науки Республики Татарстан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115616" y="121342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/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1F31AF95-AD36-4443-9D15-6659910653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332656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Заказ отделов (управлений) образования муниципальных районов республики на учебники </a:t>
            </a:r>
            <a:r>
              <a:rPr lang="ru-RU" sz="2000" b="1" dirty="0" smtClean="0">
                <a:latin typeface="Times New Roman"/>
                <a:ea typeface="Times New Roman"/>
              </a:rPr>
              <a:t>регионального списка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pPr indent="450215" algn="ctr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на </a:t>
            </a:r>
            <a:r>
              <a:rPr lang="ru-RU" sz="2000" b="1" dirty="0">
                <a:latin typeface="Times New Roman"/>
                <a:ea typeface="Times New Roman"/>
              </a:rPr>
              <a:t>2014/2015 учебный год</a:t>
            </a:r>
            <a:r>
              <a:rPr lang="ru-RU" sz="2000" b="1" dirty="0" smtClean="0">
                <a:latin typeface="Times New Roman"/>
                <a:ea typeface="Times New Roman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Все учебники используемые в образовательных организациях республики для начальной школы издательств «</a:t>
            </a:r>
            <a:r>
              <a:rPr lang="ru-RU" sz="2000" b="1" dirty="0" err="1" smtClean="0">
                <a:latin typeface="Times New Roman"/>
                <a:ea typeface="Times New Roman"/>
              </a:rPr>
              <a:t>Татармультфильм</a:t>
            </a:r>
            <a:r>
              <a:rPr lang="ru-RU" sz="2000" b="1" dirty="0" smtClean="0">
                <a:latin typeface="Times New Roman"/>
                <a:ea typeface="Times New Roman"/>
              </a:rPr>
              <a:t>», «Татарское  книжное издательство» и «</a:t>
            </a:r>
            <a:r>
              <a:rPr lang="ru-RU" sz="2000" b="1" dirty="0" err="1" smtClean="0">
                <a:latin typeface="Times New Roman"/>
                <a:ea typeface="Times New Roman"/>
              </a:rPr>
              <a:t>Магариф</a:t>
            </a:r>
            <a:r>
              <a:rPr lang="ru-RU" sz="2000" b="1" dirty="0" smtClean="0">
                <a:latin typeface="Times New Roman"/>
                <a:ea typeface="Times New Roman"/>
              </a:rPr>
              <a:t>–</a:t>
            </a:r>
            <a:r>
              <a:rPr lang="ru-RU" sz="2000" b="1" dirty="0" err="1" smtClean="0">
                <a:latin typeface="Times New Roman"/>
                <a:ea typeface="Times New Roman"/>
              </a:rPr>
              <a:t>Вакыт</a:t>
            </a:r>
            <a:r>
              <a:rPr lang="ru-RU" sz="2000" b="1" dirty="0" smtClean="0">
                <a:latin typeface="Times New Roman"/>
                <a:ea typeface="Times New Roman"/>
              </a:rPr>
              <a:t>» войдут в ФП на 2014/2015 учебный год.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Министерством планируются закупки </a:t>
            </a:r>
            <a:r>
              <a:rPr lang="ru-RU" sz="2000" b="1" dirty="0" smtClean="0">
                <a:latin typeface="Times New Roman"/>
                <a:ea typeface="Times New Roman"/>
              </a:rPr>
              <a:t>учебников по </a:t>
            </a:r>
            <a:r>
              <a:rPr lang="ru-RU" sz="2000" b="1" dirty="0">
                <a:latin typeface="Times New Roman"/>
                <a:ea typeface="Times New Roman"/>
              </a:rPr>
              <a:t>татарскому языку и литературе: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000" b="1" dirty="0" smtClean="0">
                <a:latin typeface="Times New Roman"/>
                <a:ea typeface="Times New Roman"/>
              </a:rPr>
              <a:t>Для учащихся 4 класса </a:t>
            </a:r>
            <a:r>
              <a:rPr lang="ru-RU" sz="2000" b="1" dirty="0" smtClean="0">
                <a:latin typeface="Times New Roman"/>
                <a:ea typeface="Times New Roman"/>
              </a:rPr>
              <a:t>для ОО с </a:t>
            </a:r>
            <a:r>
              <a:rPr lang="ru-RU" sz="2000" b="1" dirty="0" smtClean="0">
                <a:latin typeface="Times New Roman"/>
                <a:ea typeface="Times New Roman"/>
              </a:rPr>
              <a:t>т</a:t>
            </a:r>
            <a:r>
              <a:rPr lang="ru-RU" sz="2000" b="1" dirty="0" smtClean="0">
                <a:latin typeface="Times New Roman"/>
                <a:ea typeface="Times New Roman"/>
              </a:rPr>
              <a:t>атарским и русским языками обучения.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000" b="1" dirty="0" smtClean="0">
                <a:latin typeface="Times New Roman"/>
                <a:ea typeface="Times New Roman"/>
              </a:rPr>
              <a:t>Для 6, 7 классов новые учебники по татарскому языку и литературе в соответствии с ФГОС  ( для 5 класса закупки произведены в 2011 году,  замена этих учебников планируется в 2015/2016 учебном году)</a:t>
            </a:r>
          </a:p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000" b="1" dirty="0" smtClean="0">
                <a:latin typeface="Times New Roman"/>
                <a:ea typeface="Times New Roman"/>
              </a:rPr>
              <a:t>Перевод учебников на татарский язык будет осуществляться в соответствии с ФП на 2014/2015 год с учетом имеющихся в республике фондов переводных учебников. Заказ собран, будет скорректирован в рабочем порядке.</a:t>
            </a:r>
            <a:endParaRPr lang="ru-RU" sz="2000" b="1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4560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0" y="6143625"/>
            <a:ext cx="9144000" cy="741363"/>
            <a:chOff x="0" y="3870"/>
            <a:chExt cx="5760" cy="467"/>
          </a:xfrm>
        </p:grpSpPr>
        <p:pic>
          <p:nvPicPr>
            <p:cNvPr id="17413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70"/>
              <a:ext cx="5760" cy="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383" y="3974"/>
              <a:ext cx="4322" cy="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/>
                  </a:solidFill>
                  <a:latin typeface="+mn-lt"/>
                  <a:cs typeface="Arial" charset="0"/>
                </a:rPr>
                <a:t>Министерство образования и науки Республики Татарстан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115616" y="121342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/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1F31AF95-AD36-4443-9D15-6659910653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260648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Рекомендации 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по устранению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недочетов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и нарушений в подведомственных 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учреждениях: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582756"/>
            <a:ext cx="806489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000" b="1" dirty="0" smtClean="0">
                <a:latin typeface="Times New Roman"/>
                <a:ea typeface="Times New Roman"/>
              </a:rPr>
              <a:t>Рассмотреть </a:t>
            </a:r>
            <a:r>
              <a:rPr lang="ru-RU" sz="2000" b="1" dirty="0">
                <a:latin typeface="Times New Roman"/>
                <a:ea typeface="Times New Roman"/>
              </a:rPr>
              <a:t>вопрос обеспеченности </a:t>
            </a:r>
            <a:r>
              <a:rPr lang="ru-RU" sz="2000" b="1" dirty="0" smtClean="0">
                <a:latin typeface="Times New Roman"/>
                <a:ea typeface="Times New Roman"/>
              </a:rPr>
              <a:t>учебниками в </a:t>
            </a:r>
            <a:r>
              <a:rPr lang="ru-RU" sz="2000" b="1" dirty="0">
                <a:latin typeface="Times New Roman"/>
                <a:ea typeface="Times New Roman"/>
              </a:rPr>
              <a:t>мае на </a:t>
            </a:r>
            <a:r>
              <a:rPr lang="ru-RU" sz="2000" b="1" dirty="0" smtClean="0">
                <a:latin typeface="Times New Roman"/>
                <a:ea typeface="Times New Roman"/>
              </a:rPr>
              <a:t>итоговых классных </a:t>
            </a:r>
            <a:r>
              <a:rPr lang="ru-RU" sz="2000" b="1" dirty="0">
                <a:latin typeface="Times New Roman"/>
                <a:ea typeface="Times New Roman"/>
              </a:rPr>
              <a:t>и родительских собраниях, довести информацию до каждого </a:t>
            </a:r>
            <a:r>
              <a:rPr lang="ru-RU" sz="2000" b="1" dirty="0" smtClean="0">
                <a:latin typeface="Times New Roman"/>
                <a:ea typeface="Times New Roman"/>
              </a:rPr>
              <a:t>родителя;</a:t>
            </a:r>
          </a:p>
          <a:p>
            <a:pPr marL="457200" indent="-457200" algn="just">
              <a:buFontTx/>
              <a:buAutoNum type="arabicPeriod"/>
            </a:pPr>
            <a:r>
              <a:rPr lang="ru-RU" sz="2000" b="1" dirty="0" smtClean="0">
                <a:latin typeface="Times New Roman"/>
                <a:ea typeface="Times New Roman"/>
              </a:rPr>
              <a:t>В каждой образовательной </a:t>
            </a:r>
            <a:r>
              <a:rPr lang="ru-RU" sz="2000" b="1" dirty="0">
                <a:latin typeface="Times New Roman"/>
                <a:ea typeface="Times New Roman"/>
              </a:rPr>
              <a:t>организации </a:t>
            </a:r>
            <a:r>
              <a:rPr lang="ru-RU" sz="2000" b="1" dirty="0" smtClean="0">
                <a:latin typeface="Times New Roman"/>
                <a:ea typeface="Times New Roman"/>
              </a:rPr>
              <a:t>на </a:t>
            </a:r>
            <a:r>
              <a:rPr lang="ru-RU" sz="2000" b="1" dirty="0">
                <a:latin typeface="Times New Roman"/>
                <a:ea typeface="Times New Roman"/>
              </a:rPr>
              <a:t>информационных стендах </a:t>
            </a:r>
            <a:r>
              <a:rPr lang="ru-RU" sz="2000" b="1" dirty="0" smtClean="0">
                <a:latin typeface="Times New Roman"/>
                <a:ea typeface="Times New Roman"/>
              </a:rPr>
              <a:t>поместить информацию, нормативные документы и локальные </a:t>
            </a:r>
            <a:r>
              <a:rPr lang="ru-RU" sz="2000" b="1" dirty="0">
                <a:latin typeface="Times New Roman"/>
                <a:ea typeface="Times New Roman"/>
              </a:rPr>
              <a:t>акты, регламентирующие вопросы обеспечения учащихся учебной литературой, правила пользования бесплатными учебниками</a:t>
            </a:r>
            <a:r>
              <a:rPr lang="ru-RU" sz="2000" b="1" dirty="0" smtClean="0">
                <a:latin typeface="Times New Roman"/>
                <a:ea typeface="Times New Roman"/>
              </a:rPr>
              <a:t>.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endParaRPr lang="ru-RU" sz="2000" b="1" dirty="0" smtClean="0">
              <a:latin typeface="Times New Roman"/>
              <a:ea typeface="Times New Roman"/>
            </a:endParaRPr>
          </a:p>
          <a:p>
            <a:pPr marL="457200" indent="-457200" algn="just">
              <a:buFontTx/>
              <a:buAutoNum type="arabicPeriod"/>
            </a:pPr>
            <a:r>
              <a:rPr lang="ru-RU" sz="2000" b="1" dirty="0" smtClean="0">
                <a:latin typeface="Times New Roman"/>
                <a:ea typeface="Times New Roman"/>
              </a:rPr>
              <a:t>Категорически запретить учителям, </a:t>
            </a:r>
            <a:r>
              <a:rPr lang="ru-RU" sz="2000" b="1" dirty="0">
                <a:latin typeface="Times New Roman"/>
                <a:ea typeface="Times New Roman"/>
              </a:rPr>
              <a:t>а также </a:t>
            </a:r>
            <a:r>
              <a:rPr lang="ru-RU" sz="2000" b="1" dirty="0" smtClean="0">
                <a:latin typeface="Times New Roman"/>
                <a:ea typeface="Times New Roman"/>
              </a:rPr>
              <a:t>родительским комитетам сбор </a:t>
            </a:r>
            <a:r>
              <a:rPr lang="ru-RU" sz="2000" b="1" dirty="0">
                <a:latin typeface="Times New Roman"/>
                <a:ea typeface="Times New Roman"/>
              </a:rPr>
              <a:t>денежных средств на учебники и рабочие </a:t>
            </a:r>
            <a:r>
              <a:rPr lang="ru-RU" sz="2000" b="1" dirty="0" smtClean="0">
                <a:latin typeface="Times New Roman"/>
                <a:ea typeface="Times New Roman"/>
              </a:rPr>
              <a:t>тетради в школах.</a:t>
            </a:r>
            <a:endParaRPr lang="ru-RU" sz="2000" b="1" dirty="0">
              <a:latin typeface="Times New Roman"/>
              <a:ea typeface="Times New Roman"/>
            </a:endParaRPr>
          </a:p>
          <a:p>
            <a:pPr marL="457200" indent="-457200" algn="just">
              <a:buFontTx/>
              <a:buAutoNum type="arabicPeriod"/>
            </a:pPr>
            <a:endParaRPr lang="ru-RU" sz="2000" b="1" dirty="0">
              <a:latin typeface="Times New Roman"/>
              <a:ea typeface="Times New Roman"/>
            </a:endParaRPr>
          </a:p>
          <a:p>
            <a:pPr marL="457200" indent="-457200" algn="just">
              <a:buFontTx/>
              <a:buAutoNum type="arabicPeriod"/>
            </a:pPr>
            <a:endParaRPr lang="ru-RU" sz="2000" b="1" dirty="0" smtClean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5289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0" y="6143625"/>
            <a:ext cx="9144000" cy="741363"/>
            <a:chOff x="0" y="3870"/>
            <a:chExt cx="5760" cy="467"/>
          </a:xfrm>
        </p:grpSpPr>
        <p:pic>
          <p:nvPicPr>
            <p:cNvPr id="17413" name="Рисунок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70"/>
              <a:ext cx="5760" cy="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1383" y="3974"/>
              <a:ext cx="4322" cy="2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/>
                  </a:solidFill>
                  <a:latin typeface="+mn-lt"/>
                  <a:cs typeface="Arial" charset="0"/>
                </a:rPr>
                <a:t>Министерство образования и науки Республики Татарстан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115616" y="1213424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/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1F31AF95-AD36-4443-9D15-66599106531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792" y="304492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Об апробации электронных учебников издательства «Дрофа»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704603"/>
            <a:ext cx="856895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b="1" dirty="0" smtClean="0">
                <a:latin typeface="Times New Roman"/>
                <a:ea typeface="Times New Roman"/>
              </a:rPr>
              <a:t>В соответствии </a:t>
            </a:r>
            <a:r>
              <a:rPr lang="ru-RU" b="1" dirty="0">
                <a:latin typeface="Times New Roman"/>
                <a:ea typeface="Times New Roman"/>
              </a:rPr>
              <a:t>с перечнем поручений </a:t>
            </a:r>
            <a:r>
              <a:rPr lang="ru-RU" b="1" dirty="0" smtClean="0">
                <a:latin typeface="Times New Roman"/>
                <a:ea typeface="Times New Roman"/>
              </a:rPr>
              <a:t>Премьер-министра Республики Татарстан И.Ш</a:t>
            </a:r>
            <a:r>
              <a:rPr lang="ru-RU" b="1" dirty="0">
                <a:latin typeface="Times New Roman"/>
                <a:ea typeface="Times New Roman"/>
              </a:rPr>
              <a:t>. </a:t>
            </a:r>
            <a:r>
              <a:rPr lang="ru-RU" b="1" dirty="0" err="1" smtClean="0">
                <a:latin typeface="Times New Roman"/>
                <a:ea typeface="Times New Roman"/>
              </a:rPr>
              <a:t>Халикова</a:t>
            </a:r>
            <a:r>
              <a:rPr lang="ru-RU" b="1" dirty="0" smtClean="0">
                <a:latin typeface="Times New Roman"/>
                <a:ea typeface="Times New Roman"/>
              </a:rPr>
              <a:t> от  </a:t>
            </a:r>
            <a:r>
              <a:rPr lang="ru-RU" b="1" dirty="0">
                <a:latin typeface="Times New Roman"/>
                <a:ea typeface="Times New Roman"/>
              </a:rPr>
              <a:t>12.10.2013 г. №ИХ-12-314 </a:t>
            </a:r>
            <a:r>
              <a:rPr lang="ru-RU" b="1" dirty="0" smtClean="0">
                <a:latin typeface="Times New Roman"/>
                <a:ea typeface="Times New Roman"/>
              </a:rPr>
              <a:t>«Об </a:t>
            </a:r>
            <a:r>
              <a:rPr lang="ru-RU" b="1" dirty="0">
                <a:latin typeface="Times New Roman"/>
                <a:ea typeface="Times New Roman"/>
              </a:rPr>
              <a:t>организации сотрудничества с издательством «Дрофа</a:t>
            </a:r>
            <a:r>
              <a:rPr lang="ru-RU" b="1" dirty="0" smtClean="0">
                <a:latin typeface="Times New Roman"/>
                <a:ea typeface="Times New Roman"/>
              </a:rPr>
              <a:t>» </a:t>
            </a:r>
            <a:r>
              <a:rPr lang="ru-RU" b="1" dirty="0">
                <a:latin typeface="Times New Roman"/>
                <a:ea typeface="Times New Roman"/>
              </a:rPr>
              <a:t>Министерство образования и науки Республики Татарстан </a:t>
            </a:r>
            <a:r>
              <a:rPr lang="ru-RU" b="1" dirty="0" smtClean="0">
                <a:latin typeface="Times New Roman"/>
                <a:ea typeface="Times New Roman"/>
              </a:rPr>
              <a:t>совместно с издательством «Дрофа» разработана  Дорожная карта </a:t>
            </a:r>
            <a:r>
              <a:rPr lang="ru-RU" b="1" dirty="0">
                <a:latin typeface="Times New Roman"/>
                <a:ea typeface="Times New Roman"/>
              </a:rPr>
              <a:t>пилотного проекта </a:t>
            </a:r>
            <a:r>
              <a:rPr lang="ru-RU" b="1" dirty="0" smtClean="0">
                <a:latin typeface="Times New Roman"/>
                <a:ea typeface="Times New Roman"/>
              </a:rPr>
              <a:t>по </a:t>
            </a:r>
            <a:r>
              <a:rPr lang="ru-RU" b="1" dirty="0">
                <a:latin typeface="Times New Roman"/>
                <a:ea typeface="Times New Roman"/>
              </a:rPr>
              <a:t>апробации электронных </a:t>
            </a:r>
            <a:r>
              <a:rPr lang="ru-RU" b="1" dirty="0" smtClean="0">
                <a:latin typeface="Times New Roman"/>
                <a:ea typeface="Times New Roman"/>
              </a:rPr>
              <a:t>учебников по </a:t>
            </a:r>
            <a:r>
              <a:rPr lang="ru-RU" b="1" dirty="0">
                <a:latin typeface="Times New Roman"/>
                <a:ea typeface="Times New Roman"/>
              </a:rPr>
              <a:t>химии для </a:t>
            </a:r>
            <a:r>
              <a:rPr lang="ru-RU" b="1" dirty="0" smtClean="0">
                <a:latin typeface="Times New Roman"/>
                <a:ea typeface="Times New Roman"/>
              </a:rPr>
              <a:t>8 </a:t>
            </a:r>
            <a:r>
              <a:rPr lang="ru-RU" b="1" dirty="0" err="1" smtClean="0">
                <a:latin typeface="Times New Roman"/>
                <a:ea typeface="Times New Roman"/>
              </a:rPr>
              <a:t>кл</a:t>
            </a:r>
            <a:r>
              <a:rPr lang="ru-RU" b="1" dirty="0" smtClean="0">
                <a:latin typeface="Times New Roman"/>
                <a:ea typeface="Times New Roman"/>
              </a:rPr>
              <a:t>., </a:t>
            </a:r>
            <a:r>
              <a:rPr lang="ru-RU" b="1" dirty="0">
                <a:latin typeface="Times New Roman"/>
                <a:ea typeface="Times New Roman"/>
              </a:rPr>
              <a:t>биологии для </a:t>
            </a:r>
            <a:r>
              <a:rPr lang="ru-RU" b="1" dirty="0" smtClean="0">
                <a:latin typeface="Times New Roman"/>
                <a:ea typeface="Times New Roman"/>
              </a:rPr>
              <a:t>5  </a:t>
            </a:r>
            <a:r>
              <a:rPr lang="ru-RU" b="1" dirty="0">
                <a:latin typeface="Times New Roman"/>
                <a:ea typeface="Times New Roman"/>
              </a:rPr>
              <a:t>и </a:t>
            </a:r>
            <a:r>
              <a:rPr lang="ru-RU" b="1" dirty="0" smtClean="0">
                <a:latin typeface="Times New Roman"/>
                <a:ea typeface="Times New Roman"/>
              </a:rPr>
              <a:t>10 </a:t>
            </a:r>
            <a:r>
              <a:rPr lang="ru-RU" b="1" dirty="0" smtClean="0">
                <a:latin typeface="Times New Roman"/>
                <a:ea typeface="Times New Roman"/>
              </a:rPr>
              <a:t>классов. </a:t>
            </a:r>
            <a:endParaRPr lang="ru-RU" b="1" dirty="0" smtClean="0">
              <a:latin typeface="Times New Roman"/>
              <a:ea typeface="Times New Roman"/>
            </a:endParaRPr>
          </a:p>
          <a:p>
            <a:pPr marL="457200" indent="-457200" algn="just">
              <a:buAutoNum type="arabicPeriod"/>
            </a:pPr>
            <a:r>
              <a:rPr lang="ru-RU" b="1" dirty="0" smtClean="0">
                <a:latin typeface="Times New Roman"/>
                <a:ea typeface="Times New Roman"/>
              </a:rPr>
              <a:t>Образовательным </a:t>
            </a:r>
            <a:r>
              <a:rPr lang="ru-RU" b="1" dirty="0">
                <a:latin typeface="Times New Roman"/>
                <a:ea typeface="Times New Roman"/>
              </a:rPr>
              <a:t>организациям республики, участвующим в апробации электронных учебников, направлены методические пособия по химии для 8-9 классов, биологии для 5-9 и 10-11 классов к учебникам-навигаторам   издательства Дрофа.</a:t>
            </a:r>
          </a:p>
          <a:p>
            <a:pPr marL="457200" indent="-457200" algn="just">
              <a:buAutoNum type="arabicPeriod"/>
            </a:pPr>
            <a:r>
              <a:rPr lang="ru-RU" b="1" dirty="0" smtClean="0">
                <a:latin typeface="Times New Roman"/>
                <a:ea typeface="Times New Roman"/>
              </a:rPr>
              <a:t>В </a:t>
            </a:r>
            <a:r>
              <a:rPr lang="ru-RU" b="1" dirty="0">
                <a:latin typeface="Times New Roman"/>
                <a:ea typeface="Times New Roman"/>
              </a:rPr>
              <a:t>марте месяце </a:t>
            </a:r>
            <a:r>
              <a:rPr lang="ru-RU" b="1" dirty="0" err="1">
                <a:latin typeface="Times New Roman"/>
                <a:ea typeface="Times New Roman"/>
              </a:rPr>
              <a:t>т.г</a:t>
            </a:r>
            <a:r>
              <a:rPr lang="ru-RU" b="1" dirty="0">
                <a:latin typeface="Times New Roman"/>
                <a:ea typeface="Times New Roman"/>
              </a:rPr>
              <a:t>. (ориентировочно </a:t>
            </a:r>
            <a:r>
              <a:rPr lang="ru-RU" b="1" dirty="0" smtClean="0">
                <a:latin typeface="Times New Roman"/>
                <a:ea typeface="Times New Roman"/>
              </a:rPr>
              <a:t>14. 03 </a:t>
            </a:r>
            <a:r>
              <a:rPr lang="ru-RU" b="1" dirty="0">
                <a:latin typeface="Times New Roman"/>
                <a:ea typeface="Times New Roman"/>
              </a:rPr>
              <a:t>и 27.03) запланировано проведение </a:t>
            </a:r>
            <a:r>
              <a:rPr lang="ru-RU" b="1" dirty="0" err="1">
                <a:latin typeface="Times New Roman"/>
                <a:ea typeface="Times New Roman"/>
              </a:rPr>
              <a:t>вебинара</a:t>
            </a:r>
            <a:r>
              <a:rPr lang="ru-RU" b="1" dirty="0">
                <a:latin typeface="Times New Roman"/>
                <a:ea typeface="Times New Roman"/>
              </a:rPr>
              <a:t> и семинара на тему «Внедрение в образовательный процесс электронных учебников: условия и особенности их использования. Техническое и методическое сопровождение проекта</a:t>
            </a:r>
            <a:r>
              <a:rPr lang="ru-RU" b="1" dirty="0" smtClean="0">
                <a:latin typeface="Times New Roman"/>
                <a:ea typeface="Times New Roman"/>
              </a:rPr>
              <a:t>». Дополнительная информация по </a:t>
            </a:r>
            <a:r>
              <a:rPr lang="ru-RU" b="1" dirty="0" err="1" smtClean="0">
                <a:latin typeface="Times New Roman"/>
                <a:ea typeface="Times New Roman"/>
              </a:rPr>
              <a:t>вебинару</a:t>
            </a:r>
            <a:r>
              <a:rPr lang="ru-RU" b="1" dirty="0" smtClean="0">
                <a:latin typeface="Times New Roman"/>
                <a:ea typeface="Times New Roman"/>
              </a:rPr>
              <a:t> будет направлена в ближайшее время.</a:t>
            </a:r>
            <a:endParaRPr lang="ru-RU" b="1" dirty="0">
              <a:latin typeface="Times New Roman"/>
              <a:ea typeface="Times New Roman"/>
            </a:endParaRPr>
          </a:p>
          <a:p>
            <a:pPr marL="457200" indent="-457200" algn="just">
              <a:buFontTx/>
              <a:buAutoNum type="arabicPeriod"/>
            </a:pPr>
            <a:r>
              <a:rPr lang="ru-RU" b="1" dirty="0" smtClean="0">
                <a:latin typeface="Times New Roman"/>
                <a:ea typeface="Times New Roman"/>
              </a:rPr>
              <a:t>Школы, участвующие в апробации, будут обеспечены бесплатными учебниками по обозначенным предметам. При корректировке заказа это необходимо также учесть</a:t>
            </a:r>
            <a:r>
              <a:rPr lang="ru-RU" b="1" dirty="0" smtClean="0">
                <a:latin typeface="Times New Roman"/>
                <a:ea typeface="Times New Roman"/>
              </a:rPr>
              <a:t>.</a:t>
            </a:r>
            <a:endParaRPr lang="ru-RU" sz="2000" b="1" dirty="0" smtClean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7431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11171</TotalTime>
  <Words>1178</Words>
  <Application>Microsoft Office PowerPoint</Application>
  <PresentationFormat>Экран (4:3)</PresentationFormat>
  <Paragraphs>89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Об особенностях формирования федерального перечня на 2014/2015 учебный год  и обеспечении учебниками  в  2014 году</vt:lpstr>
      <vt:lpstr> </vt:lpstr>
      <vt:lpstr>Презентация PowerPoint</vt:lpstr>
      <vt:lpstr>Структура федерального перечня учебников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Татарстан – многонациональная республика</dc:title>
  <dc:creator>Мусина</dc:creator>
  <cp:lastModifiedBy>Motygullin</cp:lastModifiedBy>
  <cp:revision>673</cp:revision>
  <cp:lastPrinted>2014-03-06T09:37:34Z</cp:lastPrinted>
  <dcterms:created xsi:type="dcterms:W3CDTF">2011-10-05T11:35:28Z</dcterms:created>
  <dcterms:modified xsi:type="dcterms:W3CDTF">2014-03-06T13:58:57Z</dcterms:modified>
</cp:coreProperties>
</file>